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3" autoAdjust="0"/>
  </p:normalViewPr>
  <p:slideViewPr>
    <p:cSldViewPr snapToGrid="0">
      <p:cViewPr varScale="1">
        <p:scale>
          <a:sx n="77" d="100"/>
          <a:sy n="7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2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6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8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1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2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4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5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7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F8E16-F32D-4957-9019-5302DDBC4DB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9181D-EA5C-4480-80DF-7D9F42A25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9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WHAM runs to-date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1512" y="375760"/>
            <a:ext cx="11802322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4-7: Adding maturity, NEAMAP, remaining state indices 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122917"/>
              </p:ext>
            </p:extLst>
          </p:nvPr>
        </p:nvGraphicFramePr>
        <p:xfrm>
          <a:off x="9573768" y="914400"/>
          <a:ext cx="2438400" cy="952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0243244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938588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189295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2052411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2501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952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800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017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606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75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VAST runs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8: Spring and Fall VAST and </a:t>
            </a:r>
            <a:r>
              <a:rPr lang="en-US" sz="2400" dirty="0" err="1" smtClean="0"/>
              <a:t>RecCPA</a:t>
            </a:r>
            <a:endParaRPr lang="en-US" sz="2400" dirty="0" smtClean="0"/>
          </a:p>
          <a:p>
            <a:r>
              <a:rPr lang="en-US" sz="2400" dirty="0" smtClean="0"/>
              <a:t>Run 9: Spring VAST and </a:t>
            </a:r>
            <a:r>
              <a:rPr lang="en-US" sz="2400" dirty="0" err="1" smtClean="0"/>
              <a:t>RecCPA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88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1512" y="375760"/>
            <a:ext cx="11802322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8-9: Exploring VAST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444565"/>
              </p:ext>
            </p:extLst>
          </p:nvPr>
        </p:nvGraphicFramePr>
        <p:xfrm>
          <a:off x="9573768" y="914400"/>
          <a:ext cx="24384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6189802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23674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147429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059255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396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877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1332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022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19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1512" y="375760"/>
            <a:ext cx="11802322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8-9: Exploring VAST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1" y="1828801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540687"/>
              </p:ext>
            </p:extLst>
          </p:nvPr>
        </p:nvGraphicFramePr>
        <p:xfrm>
          <a:off x="9573768" y="914400"/>
          <a:ext cx="24384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6238617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103992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30749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377756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723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651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11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04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Rec CPA Selectivity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10: Linked Rec CPA selectivity to recreational fishing fleet</a:t>
            </a:r>
            <a:endParaRPr lang="en-US" sz="2400" dirty="0" smtClean="0"/>
          </a:p>
          <a:p>
            <a:pPr marL="1201738" indent="0">
              <a:buNone/>
            </a:pPr>
            <a:r>
              <a:rPr lang="en-US" sz="2400" dirty="0" smtClean="0"/>
              <a:t>**Need to relax this assumption in future iterations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624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1512" y="375760"/>
            <a:ext cx="11802322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10: Rec CPA selectivity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" y="1828801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49382"/>
              </p:ext>
            </p:extLst>
          </p:nvPr>
        </p:nvGraphicFramePr>
        <p:xfrm>
          <a:off x="9573768" y="914400"/>
          <a:ext cx="24384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3242353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86812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353830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01489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3010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103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473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6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1512" y="375760"/>
            <a:ext cx="11802322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10: Rec CPA selectivity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" y="1828801"/>
            <a:ext cx="4428723" cy="4428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32002"/>
              </p:ext>
            </p:extLst>
          </p:nvPr>
        </p:nvGraphicFramePr>
        <p:xfrm>
          <a:off x="9573768" y="914400"/>
          <a:ext cx="24384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276051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496084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980406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751064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497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462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74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2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Random effects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11: Random effects (</a:t>
            </a:r>
            <a:r>
              <a:rPr lang="en-US" sz="2400" dirty="0" err="1" smtClean="0"/>
              <a:t>iid</a:t>
            </a:r>
            <a:r>
              <a:rPr lang="en-US" sz="2400" dirty="0" smtClean="0"/>
              <a:t>) for recruitment and survival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63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1512" y="375760"/>
            <a:ext cx="11802322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11: Random effects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668138"/>
              </p:ext>
            </p:extLst>
          </p:nvPr>
        </p:nvGraphicFramePr>
        <p:xfrm>
          <a:off x="9573768" y="914400"/>
          <a:ext cx="24384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699261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060440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295714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120703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173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019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612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9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1512" y="375760"/>
            <a:ext cx="11802322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11: </a:t>
            </a:r>
            <a:r>
              <a:rPr lang="en-US" sz="3200" dirty="0" smtClean="0"/>
              <a:t>Random effects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56711"/>
              </p:ext>
            </p:extLst>
          </p:nvPr>
        </p:nvGraphicFramePr>
        <p:xfrm>
          <a:off x="9573768" y="914400"/>
          <a:ext cx="24384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38816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4614589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717804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8998272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6008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845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570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6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Bridge runs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Run 1: MT 2021 but turn off all indices but NEFSC spring BTS and Rec CPA (Tim showed this a few weeks ago)</a:t>
            </a:r>
          </a:p>
          <a:p>
            <a:r>
              <a:rPr lang="en-US" sz="2400" dirty="0" smtClean="0"/>
              <a:t>Run 2: Update fishing fleets from trawl/</a:t>
            </a:r>
            <a:r>
              <a:rPr lang="en-US" sz="2400" dirty="0" err="1" smtClean="0"/>
              <a:t>nontrawl</a:t>
            </a:r>
            <a:r>
              <a:rPr lang="en-US" sz="2400" dirty="0" smtClean="0"/>
              <a:t> to commercial/recreational</a:t>
            </a:r>
          </a:p>
          <a:p>
            <a:r>
              <a:rPr lang="en-US" sz="2400" dirty="0" smtClean="0"/>
              <a:t>Run 3: Update NEFSC Spring BTS and Rec CPA with new time series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174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Movement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Run 12: Mixing with movement rate fixed at 0.1</a:t>
            </a:r>
          </a:p>
          <a:p>
            <a:r>
              <a:rPr lang="en-US" sz="2400" dirty="0" smtClean="0"/>
              <a:t>Run 13: Add prior to movement rate at 0.1</a:t>
            </a:r>
          </a:p>
          <a:p>
            <a:r>
              <a:rPr lang="en-US" sz="2400" dirty="0" smtClean="0"/>
              <a:t>Run 14: Switch to logistic normal for age comps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Runs that did not converge:</a:t>
            </a:r>
          </a:p>
          <a:p>
            <a:r>
              <a:rPr lang="en-US" sz="2400" dirty="0" smtClean="0"/>
              <a:t>Run 15: Estimate SD scalar for aggregate Rec CPA</a:t>
            </a:r>
          </a:p>
          <a:p>
            <a:r>
              <a:rPr lang="en-US" sz="2400" dirty="0" smtClean="0"/>
              <a:t>Run 16: Add AR1 on north-to-south movement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7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1512" y="375760"/>
            <a:ext cx="11802322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12-14: Movement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37828"/>
              </p:ext>
            </p:extLst>
          </p:nvPr>
        </p:nvGraphicFramePr>
        <p:xfrm>
          <a:off x="9573768" y="914400"/>
          <a:ext cx="2438400" cy="952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650184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139890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7446924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83665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1639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58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5369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9281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4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3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1512" y="375760"/>
            <a:ext cx="11802322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12-14: Movement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1" y="1828801"/>
            <a:ext cx="4428723" cy="4428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59369"/>
              </p:ext>
            </p:extLst>
          </p:nvPr>
        </p:nvGraphicFramePr>
        <p:xfrm>
          <a:off x="9573768" y="914400"/>
          <a:ext cx="2438400" cy="952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42601517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551283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6633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789582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5066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543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10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04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35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63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On the horizon….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Separate </a:t>
            </a:r>
            <a:r>
              <a:rPr lang="en-US" sz="2400" dirty="0" err="1" smtClean="0"/>
              <a:t>RecCPA</a:t>
            </a:r>
            <a:r>
              <a:rPr lang="en-US" sz="2400" dirty="0" smtClean="0"/>
              <a:t> selectivity from recreational fishing fleet</a:t>
            </a:r>
          </a:p>
          <a:p>
            <a:r>
              <a:rPr lang="en-US" sz="2400" dirty="0" smtClean="0"/>
              <a:t>….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34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" y="1828800"/>
            <a:ext cx="4428723" cy="44287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65" y="1828800"/>
            <a:ext cx="4428723" cy="442872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1512" y="375760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1-3: updating fishing fleets, NEFSC BTS, Rec CPA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54257"/>
              </p:ext>
            </p:extLst>
          </p:nvPr>
        </p:nvGraphicFramePr>
        <p:xfrm>
          <a:off x="9573491" y="912704"/>
          <a:ext cx="24384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0656475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2280769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921469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550504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887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59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-0.634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4972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29139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5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1512" y="313736"/>
            <a:ext cx="10761921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1-3: updating fishing fleets, NEFSC BTS, Rec CPA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183955"/>
              </p:ext>
            </p:extLst>
          </p:nvPr>
        </p:nvGraphicFramePr>
        <p:xfrm>
          <a:off x="9573491" y="914400"/>
          <a:ext cx="2438400" cy="762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8620831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681350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164355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026865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425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0181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747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275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10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Bridge runs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Run 1: MT 2021 but turn off all indices but NEFSC spring BTS and Rec CPA (Tim showed this a few weeks ago)</a:t>
            </a:r>
          </a:p>
          <a:p>
            <a:r>
              <a:rPr lang="en-US" sz="2400" dirty="0" smtClean="0"/>
              <a:t>Run 2: Update fishing fleets from trawl/</a:t>
            </a:r>
            <a:r>
              <a:rPr lang="en-US" sz="2400" dirty="0" err="1" smtClean="0"/>
              <a:t>nontrawl</a:t>
            </a:r>
            <a:r>
              <a:rPr lang="en-US" sz="2400" dirty="0" smtClean="0"/>
              <a:t> to commercial/recreational</a:t>
            </a:r>
          </a:p>
          <a:p>
            <a:r>
              <a:rPr lang="en-US" sz="2400" dirty="0" smtClean="0"/>
              <a:t>Run 3: Update NEFSC Spring BTS and Rec CPA with new time series</a:t>
            </a:r>
            <a:endParaRPr lang="en-US" sz="2400" dirty="0" smtClean="0"/>
          </a:p>
          <a:p>
            <a:r>
              <a:rPr lang="en-US" sz="2400" dirty="0" smtClean="0"/>
              <a:t>Run 4: Add 2020-2021 data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72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21512" y="375760"/>
            <a:ext cx="5509437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3-4: Adding 2020-2021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345270"/>
              </p:ext>
            </p:extLst>
          </p:nvPr>
        </p:nvGraphicFramePr>
        <p:xfrm>
          <a:off x="9573768" y="914400"/>
          <a:ext cx="24384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8787382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773851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17099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503800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7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242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681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5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1512" y="375760"/>
            <a:ext cx="5509437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3-4: Adding 2020-2021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South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007665"/>
              </p:ext>
            </p:extLst>
          </p:nvPr>
        </p:nvGraphicFramePr>
        <p:xfrm>
          <a:off x="9573768" y="914400"/>
          <a:ext cx="24384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07767069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031315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780337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122251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6834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7957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45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3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Bridge runs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Run 1: MT 2021 but turn off all indices but NEFSC spring BTS and Rec CPA (Tim showed this a few weeks ago)</a:t>
            </a:r>
          </a:p>
          <a:p>
            <a:r>
              <a:rPr lang="en-US" sz="2400" dirty="0" smtClean="0"/>
              <a:t>Run 2: Update fishing fleets from trawl/</a:t>
            </a:r>
            <a:r>
              <a:rPr lang="en-US" sz="2400" dirty="0" err="1" smtClean="0"/>
              <a:t>nontrawl</a:t>
            </a:r>
            <a:r>
              <a:rPr lang="en-US" sz="2400" dirty="0" smtClean="0"/>
              <a:t> to commercial/recreational</a:t>
            </a:r>
          </a:p>
          <a:p>
            <a:r>
              <a:rPr lang="en-US" sz="2400" dirty="0" smtClean="0"/>
              <a:t>Run 3: Update NEFSC Spring BTS and Rec CPA with new time series</a:t>
            </a:r>
            <a:endParaRPr lang="en-US" sz="2400" dirty="0" smtClean="0"/>
          </a:p>
          <a:p>
            <a:r>
              <a:rPr lang="en-US" sz="2400" dirty="0" smtClean="0"/>
              <a:t>Run 4: Add 2020-2021 data</a:t>
            </a:r>
          </a:p>
          <a:p>
            <a:r>
              <a:rPr lang="en-US" sz="2400" dirty="0" smtClean="0"/>
              <a:t>Run 5: Update maturity time series</a:t>
            </a:r>
          </a:p>
          <a:p>
            <a:r>
              <a:rPr lang="en-US" sz="2400" dirty="0" smtClean="0"/>
              <a:t>Run 6: Add updated NEAMAP Indices</a:t>
            </a:r>
          </a:p>
          <a:p>
            <a:r>
              <a:rPr lang="en-US" sz="2400" dirty="0" smtClean="0"/>
              <a:t>Run 7: Add updated state indices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149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1512" y="375760"/>
            <a:ext cx="11802322" cy="6662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Runs 4-7: Adding maturity, NEAMAP, remaining state indices 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9186" y="1293704"/>
            <a:ext cx="3987208" cy="5350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North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828800"/>
            <a:ext cx="4428723" cy="4428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828800"/>
            <a:ext cx="4428723" cy="442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828800"/>
            <a:ext cx="4428723" cy="442872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669"/>
              </p:ext>
            </p:extLst>
          </p:nvPr>
        </p:nvGraphicFramePr>
        <p:xfrm>
          <a:off x="9573768" y="914400"/>
          <a:ext cx="2438400" cy="952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352143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89074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900970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720710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15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007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597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0759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9772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979682" y="573942"/>
            <a:ext cx="212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Mohn’s</a:t>
            </a:r>
            <a:r>
              <a:rPr lang="en-US" dirty="0" smtClean="0"/>
              <a:t> rho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741</Words>
  <Application>Microsoft Office PowerPoint</Application>
  <PresentationFormat>Widescreen</PresentationFormat>
  <Paragraphs>299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WHAM runs to-date</vt:lpstr>
      <vt:lpstr>Bridge runs</vt:lpstr>
      <vt:lpstr>PowerPoint Presentation</vt:lpstr>
      <vt:lpstr>PowerPoint Presentation</vt:lpstr>
      <vt:lpstr>Bridge runs</vt:lpstr>
      <vt:lpstr>PowerPoint Presentation</vt:lpstr>
      <vt:lpstr>PowerPoint Presentation</vt:lpstr>
      <vt:lpstr>Bridge runs</vt:lpstr>
      <vt:lpstr>PowerPoint Presentation</vt:lpstr>
      <vt:lpstr>PowerPoint Presentation</vt:lpstr>
      <vt:lpstr>VAST runs</vt:lpstr>
      <vt:lpstr>PowerPoint Presentation</vt:lpstr>
      <vt:lpstr>PowerPoint Presentation</vt:lpstr>
      <vt:lpstr>Rec CPA Selectivity</vt:lpstr>
      <vt:lpstr>PowerPoint Presentation</vt:lpstr>
      <vt:lpstr>PowerPoint Presentation</vt:lpstr>
      <vt:lpstr>Random effects</vt:lpstr>
      <vt:lpstr>PowerPoint Presentation</vt:lpstr>
      <vt:lpstr>PowerPoint Presentation</vt:lpstr>
      <vt:lpstr>Movement</vt:lpstr>
      <vt:lpstr>PowerPoint Presentation</vt:lpstr>
      <vt:lpstr>PowerPoint Presentation</vt:lpstr>
      <vt:lpstr>On the horizon….</vt:lpstr>
    </vt:vector>
  </TitlesOfParts>
  <Company>NEFSC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Kiersten.Curti</dc:creator>
  <cp:lastModifiedBy>Kiersten.Curti</cp:lastModifiedBy>
  <cp:revision>18</cp:revision>
  <dcterms:created xsi:type="dcterms:W3CDTF">2023-09-05T10:45:50Z</dcterms:created>
  <dcterms:modified xsi:type="dcterms:W3CDTF">2023-09-05T12:45:28Z</dcterms:modified>
</cp:coreProperties>
</file>